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7" r:id="rId6"/>
    <p:sldId id="266" r:id="rId7"/>
    <p:sldId id="260" r:id="rId8"/>
    <p:sldId id="261" r:id="rId9"/>
    <p:sldId id="262" r:id="rId10"/>
    <p:sldId id="263" r:id="rId11"/>
    <p:sldId id="268" r:id="rId12"/>
    <p:sldId id="264" r:id="rId13"/>
    <p:sldId id="265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AC5BA-020F-4791-A808-D90636C6254F}" type="datetimeFigureOut">
              <a:rPr lang="nl-NL" smtClean="0"/>
              <a:t>2-12-2019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3B060-625E-4CB9-9B7E-C52E902BBA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6084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B060-625E-4CB9-9B7E-C52E902BBAF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3101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F6F0-10F0-4539-8341-BE8A4DABC37F}" type="datetimeFigureOut">
              <a:rPr lang="nl-NL" smtClean="0"/>
              <a:t>2-12-2019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821C-3FE5-49F8-A07B-7BCD6DD25B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518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F6F0-10F0-4539-8341-BE8A4DABC37F}" type="datetimeFigureOut">
              <a:rPr lang="nl-NL" smtClean="0"/>
              <a:t>2-12-2019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821C-3FE5-49F8-A07B-7BCD6DD25B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3218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F6F0-10F0-4539-8341-BE8A4DABC37F}" type="datetimeFigureOut">
              <a:rPr lang="nl-NL" smtClean="0"/>
              <a:t>2-12-2019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821C-3FE5-49F8-A07B-7BCD6DD25B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3738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F6F0-10F0-4539-8341-BE8A4DABC37F}" type="datetimeFigureOut">
              <a:rPr lang="nl-NL" smtClean="0"/>
              <a:t>2-12-2019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821C-3FE5-49F8-A07B-7BCD6DD25B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8798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F6F0-10F0-4539-8341-BE8A4DABC37F}" type="datetimeFigureOut">
              <a:rPr lang="nl-NL" smtClean="0"/>
              <a:t>2-12-2019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821C-3FE5-49F8-A07B-7BCD6DD25B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7045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F6F0-10F0-4539-8341-BE8A4DABC37F}" type="datetimeFigureOut">
              <a:rPr lang="nl-NL" smtClean="0"/>
              <a:t>2-12-2019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821C-3FE5-49F8-A07B-7BCD6DD25B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833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F6F0-10F0-4539-8341-BE8A4DABC37F}" type="datetimeFigureOut">
              <a:rPr lang="nl-NL" smtClean="0"/>
              <a:t>2-12-2019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821C-3FE5-49F8-A07B-7BCD6DD25B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784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F6F0-10F0-4539-8341-BE8A4DABC37F}" type="datetimeFigureOut">
              <a:rPr lang="nl-NL" smtClean="0"/>
              <a:t>2-12-2019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821C-3FE5-49F8-A07B-7BCD6DD25B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2932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F6F0-10F0-4539-8341-BE8A4DABC37F}" type="datetimeFigureOut">
              <a:rPr lang="nl-NL" smtClean="0"/>
              <a:t>2-12-2019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821C-3FE5-49F8-A07B-7BCD6DD25B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3036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F6F0-10F0-4539-8341-BE8A4DABC37F}" type="datetimeFigureOut">
              <a:rPr lang="nl-NL" smtClean="0"/>
              <a:t>2-12-2019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821C-3FE5-49F8-A07B-7BCD6DD25B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7816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F6F0-10F0-4539-8341-BE8A4DABC37F}" type="datetimeFigureOut">
              <a:rPr lang="nl-NL" smtClean="0"/>
              <a:t>2-12-2019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821C-3FE5-49F8-A07B-7BCD6DD25B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3136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F6F0-10F0-4539-8341-BE8A4DABC37F}" type="datetimeFigureOut">
              <a:rPr lang="nl-NL" smtClean="0"/>
              <a:t>2-12-2019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821C-3FE5-49F8-A07B-7BCD6DD25B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0875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F6F0-10F0-4539-8341-BE8A4DABC37F}" type="datetimeFigureOut">
              <a:rPr lang="nl-NL" smtClean="0"/>
              <a:t>2-12-2019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821C-3FE5-49F8-A07B-7BCD6DD25B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656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6E7F6F0-10F0-4539-8341-BE8A4DABC37F}" type="datetimeFigureOut">
              <a:rPr lang="nl-NL" smtClean="0"/>
              <a:t>2-12-2019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F8FE821C-3FE5-49F8-A07B-7BCD6DD25B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7054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6E7F6F0-10F0-4539-8341-BE8A4DABC37F}" type="datetimeFigureOut">
              <a:rPr lang="nl-NL" smtClean="0"/>
              <a:t>2-12-2019</a:t>
            </a:fld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F8FE821C-3FE5-49F8-A07B-7BCD6DD25B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46844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38881" y="3886949"/>
            <a:ext cx="10572000" cy="2971051"/>
          </a:xfrm>
        </p:spPr>
        <p:txBody>
          <a:bodyPr/>
          <a:lstStyle/>
          <a:p>
            <a:r>
              <a:rPr lang="nl-NL" dirty="0" smtClean="0"/>
              <a:t>Voeding Knaagdieren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025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8712" y="1635908"/>
            <a:ext cx="10571998" cy="970450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Ongeschikte voedingsmiddelen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 smtClean="0">
                <a:solidFill>
                  <a:schemeClr val="bg1"/>
                </a:solidFill>
              </a:rPr>
              <a:t>Pinda’s en rozijnen zijn voor de </a:t>
            </a:r>
            <a:r>
              <a:rPr lang="nl-NL" sz="2800" dirty="0" err="1" smtClean="0">
                <a:solidFill>
                  <a:schemeClr val="bg1"/>
                </a:solidFill>
              </a:rPr>
              <a:t>degoe</a:t>
            </a:r>
            <a:r>
              <a:rPr lang="nl-NL" sz="2800" dirty="0" smtClean="0">
                <a:solidFill>
                  <a:schemeClr val="bg1"/>
                </a:solidFill>
              </a:rPr>
              <a:t> niet geschikt in verband met ontwikkelen van suikerziekte </a:t>
            </a:r>
          </a:p>
          <a:p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smtClean="0">
                <a:solidFill>
                  <a:schemeClr val="bg1"/>
                </a:solidFill>
              </a:rPr>
              <a:t>Te veel waterige groenten en fruit i.v.m. diarree</a:t>
            </a:r>
          </a:p>
        </p:txBody>
      </p:sp>
    </p:spTree>
    <p:extLst>
      <p:ext uri="{BB962C8B-B14F-4D97-AF65-F5344CB8AC3E}">
        <p14:creationId xmlns:p14="http://schemas.microsoft.com/office/powerpoint/2010/main" val="44032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Vitamine C bij cavia’s 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18712" y="1929655"/>
            <a:ext cx="10554574" cy="3636511"/>
          </a:xfrm>
        </p:spPr>
        <p:txBody>
          <a:bodyPr>
            <a:normAutofit/>
          </a:bodyPr>
          <a:lstStyle/>
          <a:p>
            <a:r>
              <a:rPr lang="nl-NL" sz="2400" dirty="0" smtClean="0">
                <a:solidFill>
                  <a:schemeClr val="bg1"/>
                </a:solidFill>
              </a:rPr>
              <a:t> De dieren kunnen zelf geen vitamine C aanmaken of opslaan </a:t>
            </a:r>
          </a:p>
          <a:p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2400" dirty="0" smtClean="0">
                <a:solidFill>
                  <a:schemeClr val="bg1"/>
                </a:solidFill>
              </a:rPr>
              <a:t>Stress verhoogt de behoefte aan vitamine C</a:t>
            </a:r>
          </a:p>
          <a:p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2400" dirty="0" smtClean="0">
                <a:solidFill>
                  <a:schemeClr val="bg1"/>
                </a:solidFill>
              </a:rPr>
              <a:t>Vermageren, moeilijker lopen, ontstoken tandvlees en inwendige bloedingen</a:t>
            </a:r>
          </a:p>
          <a:p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2400" dirty="0" smtClean="0">
                <a:solidFill>
                  <a:schemeClr val="bg1"/>
                </a:solidFill>
              </a:rPr>
              <a:t>Vitamine C zit ook in groenten en fruit </a:t>
            </a:r>
            <a:endParaRPr lang="nl-NL" sz="2400" dirty="0">
              <a:solidFill>
                <a:schemeClr val="bg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9757">
            <a:off x="7856221" y="3738883"/>
            <a:ext cx="4442461" cy="294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5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1280" y="995828"/>
            <a:ext cx="10571998" cy="970450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Veel voorkomende voederfouten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>
                <a:solidFill>
                  <a:schemeClr val="bg1"/>
                </a:solidFill>
              </a:rPr>
              <a:t> Geen Vitamine C in de voeding bij cavia’s </a:t>
            </a:r>
            <a:br>
              <a:rPr lang="nl-NL" sz="2400" dirty="0" smtClean="0">
                <a:solidFill>
                  <a:schemeClr val="bg1"/>
                </a:solidFill>
              </a:rPr>
            </a:br>
            <a:r>
              <a:rPr lang="nl-NL" sz="2400" dirty="0" smtClean="0">
                <a:solidFill>
                  <a:schemeClr val="bg1"/>
                </a:solidFill>
              </a:rPr>
              <a:t>  </a:t>
            </a:r>
            <a:r>
              <a:rPr lang="nl-NL" sz="24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Bijvoorbeeld door konijnenvoer te geven!</a:t>
            </a:r>
            <a:endParaRPr lang="nl-NL" sz="2400" dirty="0" smtClean="0">
              <a:solidFill>
                <a:schemeClr val="bg1"/>
              </a:solidFill>
            </a:endParaRPr>
          </a:p>
          <a:p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2400" dirty="0" smtClean="0">
                <a:solidFill>
                  <a:schemeClr val="bg1"/>
                </a:solidFill>
              </a:rPr>
              <a:t>Vitamine C foutief bewaren waardoor het verloren gaat </a:t>
            </a:r>
            <a:br>
              <a:rPr lang="nl-NL" sz="2400" dirty="0" smtClean="0">
                <a:solidFill>
                  <a:schemeClr val="bg1"/>
                </a:solidFill>
              </a:rPr>
            </a:br>
            <a:r>
              <a:rPr lang="nl-NL" sz="2400" dirty="0" smtClean="0">
                <a:solidFill>
                  <a:schemeClr val="bg1"/>
                </a:solidFill>
              </a:rPr>
              <a:t>  </a:t>
            </a:r>
            <a:r>
              <a:rPr lang="nl-NL" sz="24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Donker, luchtdicht en droog. </a:t>
            </a:r>
            <a:endParaRPr lang="nl-NL" sz="2400" dirty="0" smtClean="0">
              <a:solidFill>
                <a:schemeClr val="bg1"/>
              </a:solidFill>
            </a:endParaRPr>
          </a:p>
          <a:p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2400" dirty="0" smtClean="0">
                <a:solidFill>
                  <a:schemeClr val="bg1"/>
                </a:solidFill>
              </a:rPr>
              <a:t>Te snel groenvoer introduceren aan knaagdieren</a:t>
            </a:r>
          </a:p>
          <a:p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2400" dirty="0" smtClean="0">
                <a:solidFill>
                  <a:schemeClr val="bg1"/>
                </a:solidFill>
              </a:rPr>
              <a:t>Verkeerde soorten groenvoer/fruit aanbieden </a:t>
            </a:r>
          </a:p>
          <a:p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2400" dirty="0" smtClean="0">
                <a:solidFill>
                  <a:schemeClr val="bg1"/>
                </a:solidFill>
              </a:rPr>
              <a:t>Gemengd knaagdiervoer geven aan selecterende dieren </a:t>
            </a:r>
          </a:p>
        </p:txBody>
      </p:sp>
    </p:spTree>
    <p:extLst>
      <p:ext uri="{BB962C8B-B14F-4D97-AF65-F5344CB8AC3E}">
        <p14:creationId xmlns:p14="http://schemas.microsoft.com/office/powerpoint/2010/main" val="265403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8712" y="2105808"/>
            <a:ext cx="10571998" cy="970450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Opdrachten maken en nabespreken</a:t>
            </a:r>
            <a:br>
              <a:rPr lang="nl-NL" dirty="0" smtClean="0">
                <a:solidFill>
                  <a:schemeClr val="bg1"/>
                </a:solidFill>
              </a:rPr>
            </a:b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 smtClean="0">
                <a:solidFill>
                  <a:schemeClr val="bg1"/>
                </a:solidFill>
              </a:rPr>
              <a:t> </a:t>
            </a:r>
            <a:r>
              <a:rPr lang="nl-NL" sz="3200" dirty="0" smtClean="0">
                <a:solidFill>
                  <a:schemeClr val="bg1"/>
                </a:solidFill>
              </a:rPr>
              <a:t>Maak de opdrachten over konijnen</a:t>
            </a:r>
          </a:p>
          <a:p>
            <a:r>
              <a:rPr lang="nl-NL" sz="3200" dirty="0" smtClean="0">
                <a:solidFill>
                  <a:schemeClr val="bg1"/>
                </a:solidFill>
              </a:rPr>
              <a:t>Maak de opdracht over cavia’s </a:t>
            </a:r>
            <a:endParaRPr lang="nl-N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73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Leerdoelen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>
                <a:solidFill>
                  <a:schemeClr val="bg1"/>
                </a:solidFill>
              </a:rPr>
              <a:t> De student is in staat om de verschillende diervoeders voor knaagdieren te benoemen </a:t>
            </a:r>
          </a:p>
          <a:p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2400" dirty="0" smtClean="0">
                <a:solidFill>
                  <a:schemeClr val="bg1"/>
                </a:solidFill>
              </a:rPr>
              <a:t>De student is in staat om uit te leggen hoe vaak je een knaagdier moet voeren, en welke hoeveelheden.</a:t>
            </a:r>
          </a:p>
          <a:p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2400" dirty="0" smtClean="0">
                <a:solidFill>
                  <a:schemeClr val="bg1"/>
                </a:solidFill>
              </a:rPr>
              <a:t>De student is in staat om enkele geschikte en ongeschikte voedingssoorten te benoemen voor knaagdieren</a:t>
            </a:r>
          </a:p>
          <a:p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2400" dirty="0" smtClean="0">
                <a:solidFill>
                  <a:schemeClr val="bg1"/>
                </a:solidFill>
              </a:rPr>
              <a:t>De student kan enkele veel voorkomende voerfouten benoemen</a:t>
            </a:r>
            <a:endParaRPr lang="nl-N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In welke groep kun je knaagdieren indelen? 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6156000" y="1706888"/>
            <a:ext cx="4880300" cy="3291840"/>
          </a:xfrm>
        </p:spPr>
        <p:txBody>
          <a:bodyPr>
            <a:noAutofit/>
          </a:bodyPr>
          <a:lstStyle/>
          <a:p>
            <a:pPr marL="342900" indent="-342900">
              <a:buAutoNum type="alphaUcPeriod"/>
            </a:pPr>
            <a:r>
              <a:rPr lang="nl-NL" sz="2800" dirty="0" smtClean="0">
                <a:solidFill>
                  <a:schemeClr val="bg1"/>
                </a:solidFill>
              </a:rPr>
              <a:t>Carnivoren</a:t>
            </a:r>
          </a:p>
          <a:p>
            <a:pPr marL="342900" indent="-342900">
              <a:buAutoNum type="alphaUcPeriod"/>
            </a:pPr>
            <a:r>
              <a:rPr lang="nl-NL" sz="2800" dirty="0" smtClean="0">
                <a:solidFill>
                  <a:schemeClr val="bg1"/>
                </a:solidFill>
              </a:rPr>
              <a:t> Herbivoren</a:t>
            </a:r>
          </a:p>
          <a:p>
            <a:pPr marL="342900" indent="-342900">
              <a:buAutoNum type="alphaUcPeriod"/>
            </a:pP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smtClean="0">
                <a:solidFill>
                  <a:schemeClr val="bg1"/>
                </a:solidFill>
              </a:rPr>
              <a:t>Omnivoren </a:t>
            </a:r>
          </a:p>
          <a:p>
            <a:pPr marL="342900" indent="-342900">
              <a:buAutoNum type="alphaUcPeriod"/>
            </a:pP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smtClean="0">
                <a:solidFill>
                  <a:schemeClr val="bg1"/>
                </a:solidFill>
              </a:rPr>
              <a:t>Een combinatie van bovenstaande. Licht toe welke! 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6" name="PIJL-LINKS 5"/>
          <p:cNvSpPr/>
          <p:nvPr/>
        </p:nvSpPr>
        <p:spPr>
          <a:xfrm>
            <a:off x="8138950" y="4216408"/>
            <a:ext cx="914400" cy="64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8596150" y="4856488"/>
            <a:ext cx="3222470" cy="12573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/>
              <a:t>Een combinatie van herbivoren en omnivoren.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26596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57600" y="1036468"/>
            <a:ext cx="10571998" cy="970450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Belangrijke voedingsmiddelen knaagdier</a:t>
            </a:r>
            <a:endParaRPr lang="nl-NL" dirty="0">
              <a:solidFill>
                <a:schemeClr val="bg1"/>
              </a:solidFill>
            </a:endParaRPr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9481816"/>
              </p:ext>
            </p:extLst>
          </p:nvPr>
        </p:nvGraphicFramePr>
        <p:xfrm>
          <a:off x="358139" y="2423159"/>
          <a:ext cx="11475719" cy="4196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0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7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37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1246"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Voedermiddel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Opmerking</a:t>
                      </a:r>
                      <a:r>
                        <a:rPr lang="nl-NL" sz="2400" baseline="0" dirty="0" smtClean="0"/>
                        <a:t> 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Waarom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1900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Hooi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Hoofdvoeding</a:t>
                      </a:r>
                      <a:r>
                        <a:rPr lang="nl-NL" sz="2000" baseline="0" dirty="0" smtClean="0"/>
                        <a:t> 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Het bevat vezels die zorgen voor een goede werking van het maagdarmstelsel,</a:t>
                      </a:r>
                      <a:r>
                        <a:rPr lang="nl-NL" sz="2000" baseline="0" dirty="0" smtClean="0"/>
                        <a:t> ook helpt het om tanden en kiezen kort te houden.</a:t>
                      </a:r>
                      <a:endParaRPr lang="nl-N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8688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Knaagdierkorrel</a:t>
                      </a:r>
                      <a:r>
                        <a:rPr lang="nl-NL" sz="2000" baseline="0" dirty="0" smtClean="0"/>
                        <a:t> / gemengde voeder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Hoofdvoeding 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Een volledige voeding die alle noodzakelijk voedingsstoffen bevat. </a:t>
                      </a:r>
                      <a:endParaRPr lang="nl-N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8688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Groente/Fruit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Bijvoeding / Snack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Extra vitaminen</a:t>
                      </a:r>
                      <a:r>
                        <a:rPr lang="nl-NL" sz="2000" baseline="0" dirty="0" smtClean="0"/>
                        <a:t> en mineralen, ook kan het dienen als verrijking</a:t>
                      </a:r>
                      <a:endParaRPr lang="nl-N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423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415289" y="2011680"/>
            <a:ext cx="113614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3200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nl-NL" sz="3200" dirty="0" smtClean="0">
                <a:solidFill>
                  <a:schemeClr val="bg1"/>
                </a:solidFill>
              </a:rPr>
              <a:t>Denk 2 minuten in stilte na over de vraag op de volgende dia.</a:t>
            </a:r>
            <a:br>
              <a:rPr lang="nl-NL" sz="3200" dirty="0" smtClean="0">
                <a:solidFill>
                  <a:schemeClr val="bg1"/>
                </a:solidFill>
              </a:rPr>
            </a:br>
            <a:endParaRPr lang="nl-NL" sz="3200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nl-NL" sz="3200" dirty="0" smtClean="0">
                <a:solidFill>
                  <a:schemeClr val="bg1"/>
                </a:solidFill>
              </a:rPr>
              <a:t>Na het sein van de docent wissel je jouw antwoord uit met de buurman/buurvrouw</a:t>
            </a:r>
            <a:br>
              <a:rPr lang="nl-NL" sz="3200" dirty="0" smtClean="0">
                <a:solidFill>
                  <a:schemeClr val="bg1"/>
                </a:solidFill>
              </a:rPr>
            </a:br>
            <a:endParaRPr lang="nl-NL" sz="3200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nl-NL" sz="3200" dirty="0" smtClean="0">
                <a:solidFill>
                  <a:schemeClr val="bg1"/>
                </a:solidFill>
              </a:rPr>
              <a:t>De docent bevraagt enkele studenten over hun antwoord op de vraag. </a:t>
            </a:r>
            <a:endParaRPr lang="nl-NL" sz="3200" dirty="0">
              <a:solidFill>
                <a:schemeClr val="bg1"/>
              </a:solidFill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10000" y="1280308"/>
            <a:ext cx="10571998" cy="970450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Denken, delen en uitwisselen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84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37778" y="2478970"/>
            <a:ext cx="5931982" cy="2489954"/>
          </a:xfrm>
        </p:spPr>
        <p:txBody>
          <a:bodyPr/>
          <a:lstStyle/>
          <a:p>
            <a:r>
              <a:rPr lang="nl-NL" sz="3600" dirty="0" smtClean="0">
                <a:solidFill>
                  <a:schemeClr val="bg1"/>
                </a:solidFill>
              </a:rPr>
              <a:t>Wat zouden enkele voordelen en nadelen kunnen zijn van de krachtvoersoorten hiernaast?</a:t>
            </a:r>
            <a:endParaRPr lang="nl-NL" sz="3600" dirty="0">
              <a:solidFill>
                <a:schemeClr val="bg1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80" y="589895"/>
            <a:ext cx="2903220" cy="290322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303" y="3954780"/>
            <a:ext cx="2903220" cy="2903220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8181955" y="0"/>
            <a:ext cx="4333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Gemengd knaagdiervoer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9612630" y="3493115"/>
            <a:ext cx="2903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Knaagdierkorrel</a:t>
            </a:r>
          </a:p>
        </p:txBody>
      </p:sp>
    </p:spTree>
    <p:extLst>
      <p:ext uri="{BB962C8B-B14F-4D97-AF65-F5344CB8AC3E}">
        <p14:creationId xmlns:p14="http://schemas.microsoft.com/office/powerpoint/2010/main" val="426575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1702" y="1402228"/>
            <a:ext cx="10571998" cy="970450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Voor,- en nadelen krachtvoer </a:t>
            </a:r>
            <a:endParaRPr lang="nl-NL" dirty="0">
              <a:solidFill>
                <a:schemeClr val="bg1"/>
              </a:solidFill>
            </a:endParaRP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4428955"/>
              </p:ext>
            </p:extLst>
          </p:nvPr>
        </p:nvGraphicFramePr>
        <p:xfrm>
          <a:off x="810000" y="2519680"/>
          <a:ext cx="10553700" cy="342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6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2372"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Gemengde voeder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Knaagdierkorrel (geperst)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154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2400" baseline="0" dirty="0" smtClean="0"/>
                        <a:t>Het dier kan selecteren, waardoor het niet alle voedingsstoffen binnen krijgt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2400" baseline="0" dirty="0" smtClean="0"/>
                        <a:t> Het sorteren van voer kan dienen als verrijking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2400" dirty="0" smtClean="0"/>
                        <a:t>Er kan niet worden geselecteerd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2400" dirty="0" smtClean="0"/>
                        <a:t> Het dier krijgt alle benodigde</a:t>
                      </a:r>
                      <a:r>
                        <a:rPr lang="nl-NL" sz="2400" baseline="0" dirty="0" smtClean="0"/>
                        <a:t> voedingsbestanddelen binnen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2400" baseline="0" dirty="0" smtClean="0"/>
                        <a:t>Geen afwisselende bezigheid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2400" baseline="0" dirty="0" smtClean="0"/>
                        <a:t>Geen natuurlijke bezigheid zoals pellen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355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Voederfrequentie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1325880" y="2497492"/>
            <a:ext cx="9052560" cy="16687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/>
              <a:t>Doorgaans worden knaagdieren één keer per dag gevoerd. </a:t>
            </a:r>
            <a:endParaRPr lang="nl-NL" sz="2800" dirty="0"/>
          </a:p>
        </p:txBody>
      </p:sp>
      <p:sp>
        <p:nvSpPr>
          <p:cNvPr id="5" name="Afgeronde rechthoek 4"/>
          <p:cNvSpPr/>
          <p:nvPr/>
        </p:nvSpPr>
        <p:spPr>
          <a:xfrm>
            <a:off x="535680" y="5246125"/>
            <a:ext cx="2984760" cy="11446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/>
              <a:t>Hooi moet altijd beschikbaar zijn! </a:t>
            </a:r>
            <a:endParaRPr lang="nl-NL" sz="2400" dirty="0"/>
          </a:p>
        </p:txBody>
      </p:sp>
      <p:sp>
        <p:nvSpPr>
          <p:cNvPr id="6" name="Afgeronde rechthoek 5"/>
          <p:cNvSpPr/>
          <p:nvPr/>
        </p:nvSpPr>
        <p:spPr>
          <a:xfrm>
            <a:off x="4091940" y="5190821"/>
            <a:ext cx="3078480" cy="11999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/>
              <a:t>Krachtvoer is afhankelijk van knaagdiersoort </a:t>
            </a:r>
            <a:endParaRPr lang="nl-NL" sz="2400" dirty="0"/>
          </a:p>
        </p:txBody>
      </p:sp>
      <p:sp>
        <p:nvSpPr>
          <p:cNvPr id="7" name="Afgeronde rechthoek 6"/>
          <p:cNvSpPr/>
          <p:nvPr/>
        </p:nvSpPr>
        <p:spPr>
          <a:xfrm>
            <a:off x="7741920" y="5065335"/>
            <a:ext cx="4076700" cy="13253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/>
              <a:t>Eén  keer per dag als bijvoeding. Niet te veel waterige groenten/fruit!</a:t>
            </a:r>
            <a:endParaRPr lang="nl-NL" sz="2400" dirty="0"/>
          </a:p>
        </p:txBody>
      </p:sp>
      <p:sp>
        <p:nvSpPr>
          <p:cNvPr id="8" name="Tekstvak 7"/>
          <p:cNvSpPr txBox="1"/>
          <p:nvPr/>
        </p:nvSpPr>
        <p:spPr>
          <a:xfrm>
            <a:off x="535680" y="4480560"/>
            <a:ext cx="2984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smtClean="0"/>
              <a:t>Hooi</a:t>
            </a:r>
            <a:endParaRPr lang="nl-NL" sz="3200" dirty="0"/>
          </a:p>
        </p:txBody>
      </p:sp>
      <p:sp>
        <p:nvSpPr>
          <p:cNvPr id="9" name="Tekstvak 8"/>
          <p:cNvSpPr txBox="1"/>
          <p:nvPr/>
        </p:nvSpPr>
        <p:spPr>
          <a:xfrm>
            <a:off x="4038599" y="4472806"/>
            <a:ext cx="2984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smtClean="0"/>
              <a:t>Krachtvoer</a:t>
            </a:r>
            <a:endParaRPr lang="nl-NL" sz="3200" dirty="0"/>
          </a:p>
        </p:txBody>
      </p:sp>
      <p:sp>
        <p:nvSpPr>
          <p:cNvPr id="10" name="Tekstvak 9"/>
          <p:cNvSpPr txBox="1"/>
          <p:nvPr/>
        </p:nvSpPr>
        <p:spPr>
          <a:xfrm>
            <a:off x="7962898" y="4510772"/>
            <a:ext cx="3419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smtClean="0"/>
              <a:t>Groenvoer/fruit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59097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Voederhoeveelheden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10000" y="3177540"/>
            <a:ext cx="10554574" cy="708660"/>
          </a:xfrm>
        </p:spPr>
        <p:txBody>
          <a:bodyPr>
            <a:normAutofit/>
          </a:bodyPr>
          <a:lstStyle/>
          <a:p>
            <a:r>
              <a:rPr lang="nl-NL" sz="2800" dirty="0" smtClean="0">
                <a:solidFill>
                  <a:schemeClr val="bg1"/>
                </a:solidFill>
              </a:rPr>
              <a:t> Verschillend per knaagdiersoort </a:t>
            </a:r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sz="2800" dirty="0"/>
          </a:p>
          <a:p>
            <a:endParaRPr lang="nl-NL" sz="2800" dirty="0"/>
          </a:p>
        </p:txBody>
      </p:sp>
      <p:sp>
        <p:nvSpPr>
          <p:cNvPr id="4" name="Afgeronde rechthoek 3"/>
          <p:cNvSpPr/>
          <p:nvPr/>
        </p:nvSpPr>
        <p:spPr>
          <a:xfrm>
            <a:off x="1092377" y="3177540"/>
            <a:ext cx="9989820" cy="290322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 smtClean="0"/>
              <a:t>Voorbeeld: </a:t>
            </a:r>
          </a:p>
          <a:p>
            <a:pPr algn="ctr"/>
            <a:endParaRPr lang="nl-NL" sz="2800" dirty="0"/>
          </a:p>
          <a:p>
            <a:pPr algn="ctr"/>
            <a:r>
              <a:rPr lang="nl-NL" sz="2800" dirty="0" smtClean="0"/>
              <a:t>Cavia = 25 – 35 gr krachtvoer</a:t>
            </a:r>
          </a:p>
          <a:p>
            <a:pPr algn="ctr"/>
            <a:r>
              <a:rPr lang="nl-NL" sz="2800" dirty="0" smtClean="0"/>
              <a:t>Gerbil =  10 – 15 gr krachtvoer </a:t>
            </a:r>
          </a:p>
          <a:p>
            <a:pPr algn="ctr"/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81328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eerbaar">
  <a:themeElements>
    <a:clrScheme name="Gro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iteerbaar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eerbaar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TM03457503[[fn=Citeerbaar]]</Template>
  <TotalTime>101</TotalTime>
  <Words>399</Words>
  <Application>Microsoft Office PowerPoint</Application>
  <PresentationFormat>Breedbeeld</PresentationFormat>
  <Paragraphs>75</Paragraphs>
  <Slides>13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Wingdings</vt:lpstr>
      <vt:lpstr>Wingdings 2</vt:lpstr>
      <vt:lpstr>Citeerbaar</vt:lpstr>
      <vt:lpstr>Voeding Knaagdieren</vt:lpstr>
      <vt:lpstr>Leerdoelen</vt:lpstr>
      <vt:lpstr>In welke groep kun je knaagdieren indelen? </vt:lpstr>
      <vt:lpstr>Belangrijke voedingsmiddelen knaagdier</vt:lpstr>
      <vt:lpstr>Denken, delen en uitwisselen</vt:lpstr>
      <vt:lpstr>Wat zouden enkele voordelen en nadelen kunnen zijn van de krachtvoersoorten hiernaast?</vt:lpstr>
      <vt:lpstr>Voor,- en nadelen krachtvoer </vt:lpstr>
      <vt:lpstr>Voederfrequentie </vt:lpstr>
      <vt:lpstr>Voederhoeveelheden</vt:lpstr>
      <vt:lpstr>Ongeschikte voedingsmiddelen</vt:lpstr>
      <vt:lpstr>Vitamine C bij cavia’s </vt:lpstr>
      <vt:lpstr>Veel voorkomende voederfouten</vt:lpstr>
      <vt:lpstr>Opdrachten maken en nabespreken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Voeding Knaagdieren</dc:title>
  <dc:creator>Lisa de Brouwer</dc:creator>
  <cp:lastModifiedBy>Helanie Wikkerink - Aalders</cp:lastModifiedBy>
  <cp:revision>11</cp:revision>
  <dcterms:created xsi:type="dcterms:W3CDTF">2016-12-12T13:48:22Z</dcterms:created>
  <dcterms:modified xsi:type="dcterms:W3CDTF">2019-12-02T09:18:03Z</dcterms:modified>
</cp:coreProperties>
</file>